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8" r:id="rId1"/>
  </p:sldMasterIdLst>
  <p:notesMasterIdLst>
    <p:notesMasterId r:id="rId16"/>
  </p:notes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9" r:id="rId9"/>
    <p:sldId id="262" r:id="rId10"/>
    <p:sldId id="266" r:id="rId11"/>
    <p:sldId id="263" r:id="rId12"/>
    <p:sldId id="264" r:id="rId13"/>
    <p:sldId id="265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FB1F03-D175-4847-A2DC-C213598C905C}" type="datetimeFigureOut">
              <a:rPr lang="en-US" smtClean="0"/>
              <a:t>4/27/16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1B809-B3EE-CD49-8E96-52BA4A9D05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29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professional s-f writers existed</a:t>
            </a:r>
            <a:r>
              <a:rPr lang="en-US" baseline="0" dirty="0" smtClean="0"/>
              <a:t> at the time, so Harry Bates paid pulp writers very well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1B809-B3EE-CD49-8E96-52BA4A9D05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767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1B809-B3EE-CD49-8E96-52BA4A9D05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094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My focus was the stories themselves since letters, advertisements, etc.</a:t>
            </a:r>
            <a:r>
              <a:rPr lang="en-US" baseline="0" dirty="0" smtClean="0"/>
              <a:t> are not always available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1B809-B3EE-CD49-8E96-52BA4A9D05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48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</a:t>
            </a:r>
            <a:r>
              <a:rPr lang="en-US" baseline="0" dirty="0" smtClean="0"/>
              <a:t> I will tell you what the database looks like, then I’ll tell you why it looks that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1B809-B3EE-CD49-8E96-52BA4A9D05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294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F5E80-DBFD-F14A-9C22-10177A135FD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F5E80-DBFD-F14A-9C22-10177A135FD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CE0D-F953-B347-A24F-4CD44F5C6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F5E80-DBFD-F14A-9C22-10177A135FD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CE0D-F953-B347-A24F-4CD44F5C6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F5E80-DBFD-F14A-9C22-10177A135FD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CE0D-F953-B347-A24F-4CD44F5C6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F5E80-DBFD-F14A-9C22-10177A135FD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CE0D-F953-B347-A24F-4CD44F5C6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F5E80-DBFD-F14A-9C22-10177A135FD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CE0D-F953-B347-A24F-4CD44F5C6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F5E80-DBFD-F14A-9C22-10177A135FD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CE0D-F953-B347-A24F-4CD44F5C6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F5E80-DBFD-F14A-9C22-10177A135FD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CE0D-F953-B347-A24F-4CD44F5C6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F5E80-DBFD-F14A-9C22-10177A135FD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CE0D-F953-B347-A24F-4CD44F5C6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F5E80-DBFD-F14A-9C22-10177A135FD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CE0D-F953-B347-A24F-4CD44F5C6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F5E80-DBFD-F14A-9C22-10177A135FD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6CE0D-F953-B347-A24F-4CD44F5C6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F5E80-DBFD-F14A-9C22-10177A135FD3}" type="datetimeFigureOut">
              <a:rPr lang="en-US" smtClean="0"/>
              <a:t>4/27/16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6CE0D-F953-B347-A24F-4CD44F5C6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Astounding Stories Database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ACCBF9"/>
                </a:solidFill>
              </a:rPr>
              <a:t>Kieran Lyons</a:t>
            </a:r>
            <a:endParaRPr lang="en-US" dirty="0">
              <a:solidFill>
                <a:srgbClr val="ACCBF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755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382" y="640175"/>
            <a:ext cx="3904839" cy="55969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667" y="663222"/>
            <a:ext cx="4115098" cy="557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30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Astounding Stories of Super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 called </a:t>
            </a:r>
            <a:r>
              <a:rPr lang="en-US" i="1" dirty="0" smtClean="0"/>
              <a:t>Analog Science Fiction and Fact</a:t>
            </a:r>
          </a:p>
          <a:p>
            <a:r>
              <a:rPr lang="en-US" dirty="0" smtClean="0"/>
              <a:t>Longest-running science fiction magazine</a:t>
            </a:r>
          </a:p>
          <a:p>
            <a:r>
              <a:rPr lang="sk-SK" dirty="0" smtClean="0"/>
              <a:t>Founded in 1929, “the first genre s-f </a:t>
            </a:r>
            <a:r>
              <a:rPr lang="sk-SK" i="1" dirty="0" smtClean="0"/>
              <a:t>pulp</a:t>
            </a:r>
            <a:r>
              <a:rPr lang="sk-SK" dirty="0" smtClean="0"/>
              <a:t> magazine“ (Bleiler 568)</a:t>
            </a:r>
          </a:p>
          <a:p>
            <a:r>
              <a:rPr lang="en-US" dirty="0" smtClean="0"/>
              <a:t>First editor looked for “action fiction against a background of fantastic science that wasn't too far overboard” (</a:t>
            </a:r>
            <a:r>
              <a:rPr lang="en-US" dirty="0" err="1" smtClean="0"/>
              <a:t>Bleiler</a:t>
            </a:r>
            <a:r>
              <a:rPr lang="en-US" dirty="0" smtClean="0"/>
              <a:t> 566)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614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Starting Point: Project Gutenberg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Gutenberg includes transcriptions of the first several years of Astounding Stories (1930-1933) before the magazine temporarily folded because of financial </a:t>
            </a:r>
            <a:r>
              <a:rPr lang="en-US" dirty="0" smtClean="0"/>
              <a:t>problems</a:t>
            </a:r>
          </a:p>
          <a:p>
            <a:r>
              <a:rPr lang="en-US" dirty="0" smtClean="0"/>
              <a:t>The </a:t>
            </a:r>
            <a:r>
              <a:rPr lang="en-US" dirty="0"/>
              <a:t>copyright on these issues has not been </a:t>
            </a:r>
            <a:r>
              <a:rPr lang="en-US" dirty="0" smtClean="0"/>
              <a:t>maintained</a:t>
            </a:r>
            <a:endParaRPr lang="en-US" dirty="0"/>
          </a:p>
          <a:p>
            <a:r>
              <a:rPr lang="en-US" dirty="0" smtClean="0"/>
              <a:t>Similar magazines such as </a:t>
            </a:r>
            <a:r>
              <a:rPr lang="en-US" i="1" dirty="0" smtClean="0"/>
              <a:t>Amazing Stories</a:t>
            </a:r>
            <a:r>
              <a:rPr lang="en-US" dirty="0" smtClean="0"/>
              <a:t> are still under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217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Raw Text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192 stories from a variety of transcribers</a:t>
            </a:r>
          </a:p>
          <a:p>
            <a:r>
              <a:rPr lang="en-US" dirty="0" smtClean="0"/>
              <a:t>Some files are entire issues, others are individual stories</a:t>
            </a:r>
          </a:p>
          <a:p>
            <a:r>
              <a:rPr lang="en-US" dirty="0" smtClean="0"/>
              <a:t>Some files also include:</a:t>
            </a:r>
          </a:p>
          <a:p>
            <a:pPr lvl="1"/>
            <a:r>
              <a:rPr lang="en-US" dirty="0" smtClean="0"/>
              <a:t>Advertisements</a:t>
            </a:r>
          </a:p>
          <a:p>
            <a:pPr lvl="1"/>
            <a:r>
              <a:rPr lang="en-US" dirty="0" smtClean="0"/>
              <a:t>Image captions</a:t>
            </a:r>
          </a:p>
          <a:p>
            <a:pPr lvl="1"/>
            <a:r>
              <a:rPr lang="en-US" dirty="0" smtClean="0"/>
              <a:t>Reader letters</a:t>
            </a:r>
          </a:p>
          <a:p>
            <a:pPr lvl="1"/>
            <a:r>
              <a:rPr lang="en-US" dirty="0" smtClean="0"/>
              <a:t>Teaser copy</a:t>
            </a:r>
          </a:p>
          <a:p>
            <a:pPr lvl="1"/>
            <a:r>
              <a:rPr lang="en-US" dirty="0" smtClean="0"/>
              <a:t>Table of contents</a:t>
            </a:r>
          </a:p>
          <a:p>
            <a:r>
              <a:rPr lang="en-US" dirty="0" smtClean="0"/>
              <a:t>Non-descriptive filenames</a:t>
            </a:r>
          </a:p>
          <a:p>
            <a:r>
              <a:rPr lang="en-US" dirty="0" smtClean="0"/>
              <a:t>Hard wrapping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 descr="Screenshot 2016-04-27 14.21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81" y="2774953"/>
            <a:ext cx="4080782" cy="26993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38507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Cleaning Text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556" y="1600200"/>
            <a:ext cx="8509000" cy="4693356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Grep</a:t>
            </a:r>
            <a:r>
              <a:rPr lang="en-US" dirty="0" smtClean="0"/>
              <a:t>: a Unix command that allows pattern-based searching</a:t>
            </a:r>
          </a:p>
          <a:p>
            <a:r>
              <a:rPr lang="en-US" dirty="0" smtClean="0"/>
              <a:t>Text Wrangler allows multi-file </a:t>
            </a:r>
            <a:r>
              <a:rPr lang="en-US" dirty="0" err="1" smtClean="0"/>
              <a:t>grep</a:t>
            </a:r>
            <a:r>
              <a:rPr lang="en-US" dirty="0" smtClean="0"/>
              <a:t> search and replace</a:t>
            </a:r>
          </a:p>
          <a:p>
            <a:r>
              <a:rPr lang="en-US" dirty="0" smtClean="0"/>
              <a:t>Examples: </a:t>
            </a:r>
          </a:p>
          <a:p>
            <a:endParaRPr lang="en-US" dirty="0" smtClean="0"/>
          </a:p>
          <a:p>
            <a:pPr marL="457200" lvl="1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^\[Illustration: </a:t>
            </a:r>
            <a:r>
              <a:rPr lang="en-US" dirty="0" smtClean="0"/>
              <a:t>finds lines </a:t>
            </a:r>
            <a:r>
              <a:rPr lang="en-US" dirty="0" smtClean="0">
                <a:solidFill>
                  <a:srgbClr val="FFFFFF"/>
                </a:solidFill>
              </a:rPr>
              <a:t>beginning with </a:t>
            </a:r>
            <a:r>
              <a:rPr lang="en-US" dirty="0" smtClean="0">
                <a:solidFill>
                  <a:srgbClr val="ACCBF9"/>
                </a:solidFill>
              </a:rPr>
              <a:t>[Illustration: </a:t>
            </a:r>
          </a:p>
          <a:p>
            <a:pPr marL="457200" lvl="1" indent="0">
              <a:buNone/>
            </a:pPr>
            <a:endParaRPr lang="en-US" dirty="0" smtClean="0">
              <a:solidFill>
                <a:srgbClr val="3366FF"/>
              </a:solidFill>
            </a:endParaRPr>
          </a:p>
          <a:p>
            <a:pPr marL="457200" lvl="1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the \w* planet </a:t>
            </a:r>
            <a:r>
              <a:rPr lang="en-US" dirty="0" smtClean="0"/>
              <a:t>finds phrases with </a:t>
            </a:r>
            <a:r>
              <a:rPr lang="en-US" dirty="0" smtClean="0">
                <a:solidFill>
                  <a:srgbClr val="FFFFFF"/>
                </a:solidFill>
              </a:rPr>
              <a:t>one word between </a:t>
            </a:r>
            <a:r>
              <a:rPr lang="en-US" dirty="0" smtClean="0">
                <a:solidFill>
                  <a:srgbClr val="ACCBF9"/>
                </a:solidFill>
              </a:rPr>
              <a:t>“the” </a:t>
            </a:r>
            <a:r>
              <a:rPr lang="en-US" dirty="0" smtClean="0">
                <a:solidFill>
                  <a:srgbClr val="FFFFFF"/>
                </a:solidFill>
              </a:rPr>
              <a:t>and</a:t>
            </a:r>
            <a:r>
              <a:rPr lang="en-US" dirty="0" smtClean="0">
                <a:solidFill>
                  <a:srgbClr val="3366FF"/>
                </a:solidFill>
              </a:rPr>
              <a:t> </a:t>
            </a:r>
            <a:r>
              <a:rPr lang="en-US" dirty="0" smtClean="0">
                <a:solidFill>
                  <a:srgbClr val="ACCBF9"/>
                </a:solidFill>
              </a:rPr>
              <a:t>“planet” </a:t>
            </a:r>
          </a:p>
          <a:p>
            <a:pPr marL="457200" lvl="1" indent="0">
              <a:buNone/>
            </a:pPr>
            <a:r>
              <a:rPr lang="en-US" dirty="0" smtClean="0"/>
              <a:t>(note: this includes phrases like “</a:t>
            </a:r>
            <a:r>
              <a:rPr lang="en-US" dirty="0" smtClean="0">
                <a:solidFill>
                  <a:srgbClr val="ACCBF9"/>
                </a:solidFill>
              </a:rPr>
              <a:t>the new planet</a:t>
            </a:r>
            <a:r>
              <a:rPr lang="en-US" dirty="0" smtClean="0"/>
              <a:t>oid” and “wrea</a:t>
            </a:r>
            <a:r>
              <a:rPr lang="en-US" dirty="0" smtClean="0">
                <a:solidFill>
                  <a:srgbClr val="ACCBF9"/>
                </a:solidFill>
              </a:rPr>
              <a:t>the the planet</a:t>
            </a:r>
            <a:r>
              <a:rPr lang="en-US" dirty="0" smtClean="0"/>
              <a:t>s”)</a:t>
            </a:r>
            <a:endParaRPr lang="en-US" dirty="0" smtClean="0">
              <a:solidFill>
                <a:srgbClr val="3366FF"/>
              </a:solidFill>
            </a:endParaRPr>
          </a:p>
          <a:p>
            <a:pPr marL="457200" lvl="1" indent="0" algn="ctr">
              <a:buNone/>
            </a:pPr>
            <a:endParaRPr lang="en-US" dirty="0" smtClean="0"/>
          </a:p>
          <a:p>
            <a:r>
              <a:rPr lang="en-US" dirty="0" smtClean="0"/>
              <a:t>Each paragraph on individual lines allows searching for dialogue, etc. Also allows easy import to Excel (later).</a:t>
            </a:r>
          </a:p>
          <a:p>
            <a:r>
              <a:rPr lang="en-US" dirty="0" smtClean="0"/>
              <a:t>Manually removing all reference to Project Gutenberg allows files to be modified, shared, and analyzed without attribution.</a:t>
            </a:r>
          </a:p>
          <a:p>
            <a:r>
              <a:rPr lang="en-US" dirty="0" smtClean="0"/>
              <a:t>Standardized filenames allows easy organization, desktop searching, etc.</a:t>
            </a:r>
          </a:p>
        </p:txBody>
      </p:sp>
    </p:spTree>
    <p:extLst>
      <p:ext uri="{BB962C8B-B14F-4D97-AF65-F5344CB8AC3E}">
        <p14:creationId xmlns:p14="http://schemas.microsoft.com/office/powerpoint/2010/main" val="2087796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Database: What is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Excel file</a:t>
            </a:r>
          </a:p>
          <a:p>
            <a:r>
              <a:rPr lang="en-US" dirty="0" smtClean="0"/>
              <a:t>Organized primarily around stories, but can be adapted</a:t>
            </a:r>
          </a:p>
          <a:p>
            <a:r>
              <a:rPr lang="en-US" dirty="0" smtClean="0"/>
              <a:t>Genre-specific metadata for each story include:</a:t>
            </a:r>
          </a:p>
          <a:p>
            <a:pPr lvl="1"/>
            <a:r>
              <a:rPr lang="en-US" dirty="0" smtClean="0"/>
              <a:t>Traits of story expressed as </a:t>
            </a:r>
            <a:r>
              <a:rPr lang="en-US" u="sng" dirty="0" smtClean="0"/>
              <a:t>strings</a:t>
            </a:r>
          </a:p>
          <a:p>
            <a:pPr lvl="2"/>
            <a:r>
              <a:rPr lang="en-US" dirty="0" smtClean="0"/>
              <a:t>Ex. </a:t>
            </a:r>
            <a:r>
              <a:rPr lang="en-US" dirty="0" err="1" smtClean="0">
                <a:solidFill>
                  <a:schemeClr val="tx2"/>
                </a:solidFill>
              </a:rPr>
              <a:t>FullName</a:t>
            </a:r>
            <a:r>
              <a:rPr lang="en-US" dirty="0" smtClean="0">
                <a:solidFill>
                  <a:srgbClr val="3366FF"/>
                </a:solidFill>
              </a:rPr>
              <a:t> </a:t>
            </a:r>
            <a:r>
              <a:rPr lang="en-US" dirty="0" smtClean="0"/>
              <a:t>of the author is derived from </a:t>
            </a:r>
            <a:r>
              <a:rPr lang="en-US" dirty="0" err="1" smtClean="0">
                <a:solidFill>
                  <a:srgbClr val="ACCBF9"/>
                </a:solidFill>
              </a:rPr>
              <a:t>FirstName</a:t>
            </a:r>
            <a:r>
              <a:rPr lang="en-US" dirty="0" smtClean="0"/>
              <a:t> and </a:t>
            </a:r>
            <a:r>
              <a:rPr lang="en-US" dirty="0" err="1" smtClean="0">
                <a:solidFill>
                  <a:srgbClr val="ACCBF9"/>
                </a:solidFill>
              </a:rPr>
              <a:t>LastName</a:t>
            </a:r>
            <a:endParaRPr lang="en-US" dirty="0" smtClean="0"/>
          </a:p>
          <a:p>
            <a:pPr lvl="2"/>
            <a:r>
              <a:rPr lang="en-US" dirty="0" smtClean="0"/>
              <a:t>Ex. </a:t>
            </a:r>
            <a:r>
              <a:rPr lang="en-US" dirty="0" smtClean="0">
                <a:solidFill>
                  <a:srgbClr val="ACCBF9"/>
                </a:solidFill>
              </a:rPr>
              <a:t>Setting1</a:t>
            </a:r>
            <a:r>
              <a:rPr lang="en-US" dirty="0" smtClean="0"/>
              <a:t> is a short phrase describing one of the story’s major settings</a:t>
            </a:r>
          </a:p>
          <a:p>
            <a:pPr lvl="1"/>
            <a:r>
              <a:rPr lang="en-US" dirty="0" smtClean="0"/>
              <a:t>Traits of the story expressed as </a:t>
            </a:r>
            <a:r>
              <a:rPr lang="en-US" u="sng" dirty="0" smtClean="0"/>
              <a:t>numbers or dates</a:t>
            </a:r>
          </a:p>
          <a:p>
            <a:pPr lvl="2"/>
            <a:r>
              <a:rPr lang="en-US" dirty="0" smtClean="0"/>
              <a:t>Ex. </a:t>
            </a:r>
            <a:r>
              <a:rPr lang="en-US" dirty="0" err="1" smtClean="0">
                <a:solidFill>
                  <a:srgbClr val="ACCBF9"/>
                </a:solidFill>
              </a:rPr>
              <a:t>PubDate</a:t>
            </a:r>
            <a:r>
              <a:rPr lang="en-US" dirty="0" smtClean="0"/>
              <a:t> is the month and year of publication</a:t>
            </a:r>
          </a:p>
          <a:p>
            <a:pPr lvl="2"/>
            <a:r>
              <a:rPr lang="en-US" dirty="0" smtClean="0"/>
              <a:t>Ex. </a:t>
            </a:r>
            <a:r>
              <a:rPr lang="en-US" dirty="0" err="1" smtClean="0">
                <a:solidFill>
                  <a:srgbClr val="ACCBF9"/>
                </a:solidFill>
              </a:rPr>
              <a:t>NumSettings</a:t>
            </a:r>
            <a:r>
              <a:rPr lang="en-US" dirty="0" smtClean="0"/>
              <a:t> is the number of major settings in the story</a:t>
            </a:r>
          </a:p>
          <a:p>
            <a:pPr lvl="1"/>
            <a:r>
              <a:rPr lang="en-US" dirty="0" smtClean="0"/>
              <a:t>Traits of story expressed as </a:t>
            </a:r>
            <a:r>
              <a:rPr lang="en-US" u="sng" dirty="0" smtClean="0"/>
              <a:t>true/false values</a:t>
            </a:r>
          </a:p>
          <a:p>
            <a:pPr lvl="2"/>
            <a:r>
              <a:rPr lang="en-US" dirty="0" smtClean="0"/>
              <a:t>Ex. </a:t>
            </a:r>
            <a:r>
              <a:rPr lang="en-US" dirty="0" err="1" smtClean="0">
                <a:solidFill>
                  <a:srgbClr val="ACCBF9"/>
                </a:solidFill>
              </a:rPr>
              <a:t>HasSpaceSetting</a:t>
            </a:r>
            <a:r>
              <a:rPr lang="en-US" dirty="0" smtClean="0"/>
              <a:t> answers the question “Is any part of this story set in space?”</a:t>
            </a:r>
          </a:p>
          <a:p>
            <a:pPr lvl="1"/>
            <a:r>
              <a:rPr lang="en-US" dirty="0" smtClean="0"/>
              <a:t>Link to sheet containing full text of 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411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Purpose of the Database?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Expansible compendium of information about publications with few limits on metadata specifically adapted to genre</a:t>
            </a:r>
          </a:p>
          <a:p>
            <a:r>
              <a:rPr lang="en-US" dirty="0" smtClean="0"/>
              <a:t>Provide at-a-glance information about patterns, trends, groupings</a:t>
            </a:r>
          </a:p>
          <a:p>
            <a:r>
              <a:rPr lang="en-US" dirty="0" smtClean="0"/>
              <a:t>Eventually could allow comparison of different publications across long timeframe</a:t>
            </a:r>
          </a:p>
          <a:p>
            <a:r>
              <a:rPr lang="en-US" dirty="0" smtClean="0"/>
              <a:t>Feed data to other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586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Excel?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Widely used and powerful</a:t>
            </a:r>
          </a:p>
          <a:p>
            <a:r>
              <a:rPr lang="en-US" dirty="0" smtClean="0"/>
              <a:t>Easy to adapt and modify</a:t>
            </a:r>
          </a:p>
          <a:p>
            <a:r>
              <a:rPr lang="en-US" dirty="0" smtClean="0"/>
              <a:t>Can be used as data source by some other programs such as Tableau</a:t>
            </a:r>
          </a:p>
          <a:p>
            <a:r>
              <a:rPr lang="en-US" dirty="0" smtClean="0"/>
              <a:t>Can export .</a:t>
            </a:r>
            <a:r>
              <a:rPr lang="en-US" dirty="0" err="1" smtClean="0"/>
              <a:t>csv</a:t>
            </a:r>
            <a:r>
              <a:rPr lang="en-US" dirty="0" smtClean="0"/>
              <a:t> files, which are small and legible to a wide variety of programs</a:t>
            </a:r>
          </a:p>
          <a:p>
            <a:r>
              <a:rPr lang="en-US" dirty="0" smtClean="0"/>
              <a:t>Can be easily converted to Google Sheets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487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True/False?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Often simpler to choose between two values than a wider variety</a:t>
            </a:r>
          </a:p>
          <a:p>
            <a:r>
              <a:rPr lang="en-US" dirty="0" smtClean="0"/>
              <a:t>Very powerful and flexible in combination</a:t>
            </a:r>
          </a:p>
          <a:p>
            <a:pPr lvl="1"/>
            <a:r>
              <a:rPr lang="en-US" dirty="0" smtClean="0"/>
              <a:t>Ex. </a:t>
            </a:r>
            <a:r>
              <a:rPr lang="en-US" dirty="0" err="1" smtClean="0">
                <a:solidFill>
                  <a:srgbClr val="ACCBF9"/>
                </a:solidFill>
              </a:rPr>
              <a:t>HasSpaceSetting</a:t>
            </a:r>
            <a:r>
              <a:rPr lang="en-US" dirty="0" smtClean="0">
                <a:solidFill>
                  <a:srgbClr val="ACCBF9"/>
                </a:solidFill>
              </a:rPr>
              <a:t>=TRUE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ACCBF9"/>
                </a:solidFill>
              </a:rPr>
              <a:t>HasImaginarySetting</a:t>
            </a:r>
            <a:r>
              <a:rPr lang="en-US" dirty="0" smtClean="0">
                <a:solidFill>
                  <a:srgbClr val="ACCBF9"/>
                </a:solidFill>
              </a:rPr>
              <a:t>=FALSE </a:t>
            </a:r>
            <a:r>
              <a:rPr lang="en-US" dirty="0" smtClean="0"/>
              <a:t>can be combined to narrow down stories that are set at least partly in space and have no imaginary settings.</a:t>
            </a:r>
          </a:p>
          <a:p>
            <a:r>
              <a:rPr lang="en-US" dirty="0" smtClean="0"/>
              <a:t>Non-hierarchical. Possible to add new columns without disturbing any existing structure</a:t>
            </a:r>
          </a:p>
          <a:p>
            <a:pPr lvl="1"/>
            <a:r>
              <a:rPr lang="en-US" dirty="0" smtClean="0"/>
              <a:t>Ex. </a:t>
            </a:r>
            <a:r>
              <a:rPr lang="en-US" dirty="0" err="1" smtClean="0">
                <a:solidFill>
                  <a:schemeClr val="tx2"/>
                </a:solidFill>
              </a:rPr>
              <a:t>HasImaginarySetting</a:t>
            </a:r>
            <a:r>
              <a:rPr lang="en-US" dirty="0" smtClean="0"/>
              <a:t> and</a:t>
            </a:r>
            <a:r>
              <a:rPr lang="en-US" dirty="0" smtClean="0">
                <a:solidFill>
                  <a:srgbClr val="ACCBF9"/>
                </a:solidFill>
              </a:rPr>
              <a:t> </a:t>
            </a:r>
            <a:r>
              <a:rPr lang="en-US" dirty="0" err="1" smtClean="0">
                <a:solidFill>
                  <a:srgbClr val="ACCBF9"/>
                </a:solidFill>
              </a:rPr>
              <a:t>HasRealSetting</a:t>
            </a:r>
            <a:r>
              <a:rPr lang="en-US" dirty="0" smtClean="0">
                <a:solidFill>
                  <a:srgbClr val="ACCBF9"/>
                </a:solidFill>
              </a:rPr>
              <a:t> </a:t>
            </a:r>
            <a:r>
              <a:rPr lang="en-US" dirty="0" smtClean="0"/>
              <a:t>could coexist comfortably and independently. Depending on how </a:t>
            </a:r>
            <a:r>
              <a:rPr lang="en-US" dirty="0" err="1" smtClean="0"/>
              <a:t>HasRealSetting</a:t>
            </a:r>
            <a:r>
              <a:rPr lang="en-US" dirty="0" smtClean="0"/>
              <a:t> is defined, a story set both in </a:t>
            </a:r>
            <a:r>
              <a:rPr lang="en-US" dirty="0" err="1" smtClean="0"/>
              <a:t>Candyland</a:t>
            </a:r>
            <a:r>
              <a:rPr lang="en-US" dirty="0" smtClean="0"/>
              <a:t> and New York City could have value TRUE in both columns.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284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Can the Database be Used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 reference document</a:t>
            </a:r>
          </a:p>
          <a:p>
            <a:r>
              <a:rPr lang="en-US" dirty="0" smtClean="0"/>
              <a:t>Can feed data to other programs</a:t>
            </a:r>
          </a:p>
          <a:p>
            <a:r>
              <a:rPr lang="en-US" dirty="0" smtClean="0"/>
              <a:t>Can be expanded to include new metadata and stories</a:t>
            </a:r>
          </a:p>
          <a:p>
            <a:r>
              <a:rPr lang="en-US" dirty="0" smtClean="0"/>
              <a:t>Designed to be flexible and easily modified</a:t>
            </a:r>
          </a:p>
          <a:p>
            <a:pPr lvl="1"/>
            <a:r>
              <a:rPr lang="en-US" dirty="0" smtClean="0"/>
              <a:t>Ex. my Google Sheets version allows linking to text files of stories</a:t>
            </a:r>
          </a:p>
          <a:p>
            <a:r>
              <a:rPr lang="en-US" dirty="0" smtClean="0"/>
              <a:t>Template could be used for other applications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615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bleau for Presenta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900" y="0"/>
            <a:ext cx="64123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22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bleau for Presentation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0400"/>
            <a:ext cx="9144000" cy="552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524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Write-up on </a:t>
            </a:r>
            <a:r>
              <a:rPr lang="en-US" dirty="0" err="1" smtClean="0"/>
              <a:t>fleetmeat.net</a:t>
            </a:r>
            <a:endParaRPr lang="en-US" dirty="0" smtClean="0"/>
          </a:p>
          <a:p>
            <a:r>
              <a:rPr lang="en-US" dirty="0" smtClean="0"/>
              <a:t>Files for individual use on </a:t>
            </a:r>
            <a:r>
              <a:rPr lang="en-US" dirty="0" err="1" smtClean="0"/>
              <a:t>fleetmeat.net</a:t>
            </a:r>
            <a:endParaRPr lang="en-US" dirty="0" smtClean="0"/>
          </a:p>
          <a:p>
            <a:pPr lvl="1"/>
            <a:r>
              <a:rPr lang="en-US" dirty="0" smtClean="0"/>
              <a:t>.</a:t>
            </a:r>
            <a:r>
              <a:rPr lang="en-US" dirty="0" err="1" smtClean="0"/>
              <a:t>xlsx</a:t>
            </a:r>
            <a:r>
              <a:rPr lang="en-US" dirty="0" smtClean="0"/>
              <a:t> and .</a:t>
            </a:r>
            <a:r>
              <a:rPr lang="en-US" dirty="0" err="1" smtClean="0"/>
              <a:t>csv</a:t>
            </a:r>
            <a:r>
              <a:rPr lang="en-US" dirty="0" smtClean="0"/>
              <a:t> files of database</a:t>
            </a:r>
          </a:p>
          <a:p>
            <a:r>
              <a:rPr lang="en-US" dirty="0" smtClean="0"/>
              <a:t>Files for collaboration on Google Docs</a:t>
            </a:r>
          </a:p>
          <a:p>
            <a:pPr lvl="1"/>
            <a:r>
              <a:rPr lang="en-US" dirty="0" smtClean="0"/>
              <a:t>Google Sheet of database</a:t>
            </a:r>
          </a:p>
          <a:p>
            <a:pPr lvl="1"/>
            <a:r>
              <a:rPr lang="en-US" dirty="0" smtClean="0"/>
              <a:t>Linked text files for each story</a:t>
            </a:r>
          </a:p>
          <a:p>
            <a:r>
              <a:rPr lang="en-US" dirty="0" smtClean="0"/>
              <a:t>Derived visualizations on Tableau Public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635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1333</TotalTime>
  <Words>730</Words>
  <Application>Microsoft Macintosh PowerPoint</Application>
  <PresentationFormat>On-screen Show (4:3)</PresentationFormat>
  <Paragraphs>88</Paragraphs>
  <Slides>14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Black</vt:lpstr>
      <vt:lpstr>Astounding Stories Database</vt:lpstr>
      <vt:lpstr>PowerPoint Presentation</vt:lpstr>
      <vt:lpstr>Astounding Stories of Super Science</vt:lpstr>
      <vt:lpstr>Starting Point: Project Gutenberg</vt:lpstr>
      <vt:lpstr>Raw Text Files</vt:lpstr>
      <vt:lpstr>Cleaning Text Files</vt:lpstr>
      <vt:lpstr>The Database: What is it?</vt:lpstr>
      <vt:lpstr>What is the Purpose of the Database?</vt:lpstr>
      <vt:lpstr>Why Excel?</vt:lpstr>
      <vt:lpstr>Why True/False?</vt:lpstr>
      <vt:lpstr>What Can the Database be Used For?</vt:lpstr>
      <vt:lpstr>PowerPoint Presentation</vt:lpstr>
      <vt:lpstr>PowerPoint Presentation</vt:lpstr>
      <vt:lpstr>Publication</vt:lpstr>
    </vt:vector>
  </TitlesOfParts>
  <Company>His Own Dick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Astounding Stories Database</dc:title>
  <dc:creator>Kieran Lyons</dc:creator>
  <cp:lastModifiedBy>Kieran Lyons</cp:lastModifiedBy>
  <cp:revision>21</cp:revision>
  <dcterms:created xsi:type="dcterms:W3CDTF">2016-04-27T18:50:02Z</dcterms:created>
  <dcterms:modified xsi:type="dcterms:W3CDTF">2016-04-28T17:03:37Z</dcterms:modified>
</cp:coreProperties>
</file>